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ppt/slides/slide153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0F785-EA79-4920-A248-6423D8B168E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65C27-219B-45BB-B9D4-2AEE1E3A2D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0F785-EA79-4920-A248-6423D8B168E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65C27-219B-45BB-B9D4-2AEE1E3A2D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0F785-EA79-4920-A248-6423D8B168E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65C27-219B-45BB-B9D4-2AEE1E3A2D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0F785-EA79-4920-A248-6423D8B168E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65C27-219B-45BB-B9D4-2AEE1E3A2D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0F785-EA79-4920-A248-6423D8B168E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65C27-219B-45BB-B9D4-2AEE1E3A2D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0F785-EA79-4920-A248-6423D8B168E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65C27-219B-45BB-B9D4-2AEE1E3A2D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0F785-EA79-4920-A248-6423D8B168E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65C27-219B-45BB-B9D4-2AEE1E3A2D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0F785-EA79-4920-A248-6423D8B168E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65C27-219B-45BB-B9D4-2AEE1E3A2D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0F785-EA79-4920-A248-6423D8B168E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65C27-219B-45BB-B9D4-2AEE1E3A2D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0F785-EA79-4920-A248-6423D8B168E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65C27-219B-45BB-B9D4-2AEE1E3A2D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0F785-EA79-4920-A248-6423D8B168E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65C27-219B-45BB-B9D4-2AEE1E3A2D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0F785-EA79-4920-A248-6423D8B168E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65C27-219B-45BB-B9D4-2AEE1E3A2D1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ung_Centaur_Musei_Capitolini_MC6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8225" y="0"/>
            <a:ext cx="4527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hanniba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233488" y="0"/>
            <a:ext cx="6675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cellus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001963" y="0"/>
            <a:ext cx="3140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nerva_onyx_Louvre_Ma22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0" y="0"/>
            <a:ext cx="3429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sei_vaticani_-_base_colonna_antonina_0110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ked_youth_BM_2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00400" y="0"/>
            <a:ext cx="2743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poli_MAN_-_il_satiro_ebbro_10405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poli_Museo_Archeologico_Ercole_Farnes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73313" y="0"/>
            <a:ext cx="4395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y_Carlsberg_Glyptothek_-_Verwundete_Amazon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d_Centaur_Eros_Louvre_Ma_5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5050" y="0"/>
            <a:ext cx="4533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d_Centaur_Musei_Capitolini_MC6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6638" y="0"/>
            <a:ext cx="4529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seus_Beheads_Medus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scipi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219200" y="0"/>
            <a:ext cx="6704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ilarab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68538" y="0"/>
            <a:ext cx="4606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land_Vase_BM_Gem4036_n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8225" y="0"/>
            <a:ext cx="4527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land_Vase_BM_Gem4036_n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8225" y="0"/>
            <a:ext cx="4525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-TheodosiusII-Louvr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-septimius-severus-cap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rinale_Dioscuri_04-04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v_AgingCaesar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ma-cordonata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man_sacrifice_Louvre_Ma9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5775" y="0"/>
            <a:ext cx="8172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me-Capitole-StatueConstanti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-11_fpx&amp;obj=iip,1 Germanicu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93950" y="0"/>
            <a:ext cx="4354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mulus and Remu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33375"/>
            <a:ext cx="9144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ndanini_Medusa_Glyptothek_Munich_252_n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cophagus of Junius Bassus 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2113"/>
            <a:ext cx="9144000" cy="607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cophagus of Junius Bassus 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2113"/>
            <a:ext cx="9144000" cy="607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cophagus of Junius Bassus 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2113"/>
            <a:ext cx="9144000" cy="607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cophagus of Junius Bassus 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2113"/>
            <a:ext cx="9144000" cy="607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cophagus of Junius Bassus 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2113"/>
            <a:ext cx="9144000" cy="607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cophagus of Junius Bassus 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cophagus of Junius Bassus 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638" y="0"/>
            <a:ext cx="9102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cophagus of Junius Bassus 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8438" y="0"/>
            <a:ext cx="8747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58_-_Taormina_-_Badia_Vecchia_-_Sarcofago_romano_del_sec._II_d.C._-_Foto_Giovanni_Dall'Orto,_20-May-20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12813"/>
            <a:ext cx="9144000" cy="5030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cophagus of Junius Bassus 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09538"/>
            <a:ext cx="9144000" cy="6637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cophagus of Junius Bassus 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61988"/>
            <a:ext cx="9144000" cy="5532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cophagus of Junius Bassus 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2113"/>
            <a:ext cx="9144000" cy="607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cophagus of Junius Bassus 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2113"/>
            <a:ext cx="9144000" cy="607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cophagus_of_Junius_Bassus_-_Cast_in_Rom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80975"/>
            <a:ext cx="9144000" cy="649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cophagus_Portonaccio_Massim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52463"/>
            <a:ext cx="9144000" cy="5551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leucid_prince_Massimo_Inv10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024188" y="0"/>
            <a:ext cx="3094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nec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98550" y="0"/>
            <a:ext cx="6946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neca-berlinantikensammlung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92288" y="0"/>
            <a:ext cx="5559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C_BritMus_Roman_00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947_-_Venezia_-_Tetrarchi_in_Piazza_San_Marco_-_Foto_Giovanni_Dall'Orto,_8-Aug-20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C_BritMus_Roman_0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mmer,_Giorgio_(1834-1914)_-_n._11126_-_Napoli_-_Museo_-_Manici_di_vasi_-_Battenti_di_port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38113" y="0"/>
            <a:ext cx="886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jutbararen_Gbg_-_Polykleito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 Peter atop Trajan's Colum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tua_Marco_Aurelio_Musei_Capitolin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tua_Marco_Aurelio_Musei_Capitolini_Fronte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tue_Of_Venu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857500" y="0"/>
            <a:ext cx="3429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tue-Augustus Prima Port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tue-Augustu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voli-villaadriana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6988"/>
            <a:ext cx="9144000" cy="680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88_-_Roma_-_Ara_Pacis_-_Caio_Cesare_-_Foto_Giovanni_Dall'Orto_-_28-Mar-20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jans_column_from_SSW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798888" y="0"/>
            <a:ext cx="1544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ffizi_wrestlers_Magnier_Louvre_MR20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ffizi_wrestlers_Magnier_Louvre_MR2040_n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55613" y="0"/>
            <a:ext cx="8231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nus_Esquilin_type_Louvre_MND19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944813" y="0"/>
            <a:ext cx="3254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nus_kallipygos0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98663" y="0"/>
            <a:ext cx="5145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nus_medici_pushki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271838" y="0"/>
            <a:ext cx="2600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nus_pudica_Massim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040063" y="0"/>
            <a:ext cx="3062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nusesquilina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249363" y="0"/>
            <a:ext cx="6643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ctorious_Yout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unded_Amazon_Sosikles_type_Louvre_Ma552_n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8225" y="0"/>
            <a:ext cx="4527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90_-_Roma_-_Ara_Pacis_-_Lucio_Cesare_-_Foto_Giovanni_Dall'Orto_-_28-Mar-20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wres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92_-_Roma_-_Ara_Pacis_-_Livia_-_Foto_Giovanni_Dall'Orto_-_28-Mar-20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95_-_Roma_-_Ara_Pacis_-_Tiberio_-_Foto_Giovanni_Dall'Orto_-_28-Mar-20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98_-_Roma_-_Ara_Pacis_-_Druso_Maggiore_-_Foto_Giovanni_Dall'Orto_-_28-Mar-20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25 primaport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654300" y="0"/>
            <a:ext cx="3833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02_-_Roma_-_Ara_Pacis_-_Antonia_Minore_-_Foto_Giovanni_Dall'Orto_-_30-Mar-20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57438" y="0"/>
            <a:ext cx="4427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06_-_Roma_-_Ara_Pacis_-_Ottavia_Minore_-_Foto_Giovanni_Dall'Orto_-_30-Mar-20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70138" y="0"/>
            <a:ext cx="4402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08_-_Roma_-_Ara_Pacis_-_Marco_Vipsanio_Agrippa_-_Foto_Giovanni_Dall'Orto_-_28-Mar-20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2113"/>
            <a:ext cx="9144000" cy="607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12_-_Roma_-_Ara_Pacis_-_Augusto_-_Foto_Giovanni_Dall'Orto_-_30-Mar-20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1294613_76794c0ef4_b Tiberiu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4644864_407b02f1c2_b Caligul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4684633_dd7f2e9c77_b Augustus with cros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hilles_by_Lycomedes_Louvre_Ma21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65350" y="0"/>
            <a:ext cx="4811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nder_severu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68538" y="0"/>
            <a:ext cx="4606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inous_Mandragone_profi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36 Flavian woma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00325" y="0"/>
            <a:ext cx="3941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ollo_Barberini_Glyptothek_Munich_2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913063" y="0"/>
            <a:ext cx="3317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ollo_Musagetes_Pio-Clementino_Inv3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17750" y="0"/>
            <a:ext cx="4506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oxyomenos_Pio-Clementino_Inv118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933700" y="0"/>
            <a:ext cx="3276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es_Canope_Villa_Adrian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0" y="0"/>
            <a:ext cx="3429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es_Ludovisi_Altemps_Inv8602_n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4600" y="0"/>
            <a:ext cx="4114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hlet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las_(Farnese_Globe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gustus Primaporta detai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38363" y="0"/>
            <a:ext cx="4867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bin0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2300" y="0"/>
            <a:ext cx="5357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berini_Faun_front_Glyptothek_Munich_218_n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54275" y="0"/>
            <a:ext cx="4235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42 Column of Trajan detai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07975"/>
            <a:ext cx="9144000" cy="624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lvedere_Apollo_Pio-Clementino_Inv10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2350" y="0"/>
            <a:ext cx="455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lvedere_torso_by_jmax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rghese_Gladiator_Louvre_Ma_527_n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2350" y="0"/>
            <a:ext cx="455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rghese_Vase_Louvre_Ma86_n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y_from_Herculanum01_pushki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51063" y="0"/>
            <a:ext cx="4841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cele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44588" y="0"/>
            <a:ext cx="6853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nzi_dorati_da_Cartoceto_di_Pergola_-_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ste_cesa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71638" y="0"/>
            <a:ext cx="5799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esarAugustusPontiusMaximu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esarAugustusPontiusMaximusCloseup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47 Hadria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89150" y="0"/>
            <a:ext cx="4965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lipygian_Venus_Barois_Louvre_MR199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00400" y="0"/>
            <a:ext cx="2743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opo_Cariatid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itoline_Venus_Borghese_Louvre_Ma3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989263" y="0"/>
            <a:ext cx="3163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itoline_Venus_Musei_Capitolini_MC04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051175" y="0"/>
            <a:ext cx="3040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stor and Pollux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20925" y="0"/>
            <a:ext cx="4502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alli_di_Bronz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eval_de_Marly_MR_180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14500" y="0"/>
            <a:ext cx="5715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udius as Jupit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umn.of.marcus.aurelius.complete.arp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modus as Hercule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44750" y="0"/>
            <a:ext cx="4252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65 caracall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71625" y="0"/>
            <a:ext cx="6000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ridori-villa-papiri-ercolan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upe_des_Ptolémées_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69888" y="0"/>
            <a:ext cx="8404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upe_des_Ptolémées_0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6038" y="0"/>
            <a:ext cx="9051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uching_Aphrodite_Louvre_Ma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05075" y="0"/>
            <a:ext cx="4133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ucifixion-earliest-narrative-rep-ivory-casket-420-30-rome-brit-museu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os_Lion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phi_Antinou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tail.from.column.of.marcus.aurelius.arp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52488" y="0"/>
            <a:ext cx="7437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ne_de_Versailles_Leochares_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onysos_satyr_Altemps_Inv86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71 Sarcophagus battle with barbarian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38113" y="0"/>
            <a:ext cx="8867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cobulu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71700" y="0"/>
            <a:ext cx="4800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cophoros_B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840038" y="0"/>
            <a:ext cx="3463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cophoros_Louvre_Ma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0" y="0"/>
            <a:ext cx="3429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mitia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60625" y="0"/>
            <a:ext cx="4222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enze-piazza_signoria_statue0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ulio-cesare-enhanced_1-800x145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679700" y="0"/>
            <a:ext cx="3783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od Shepher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35163" y="0"/>
            <a:ext cx="5273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nd_Camée_de_Franc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87500" y="0"/>
            <a:ext cx="5967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nde_Ludovisi_Altemps_Inv857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44550"/>
            <a:ext cx="9144000" cy="516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a_Barberini_Chiaramonti_Inv12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1875" y="0"/>
            <a:ext cx="4540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74 Tetrarch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52625" y="0"/>
            <a:ext cx="5237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a_Ludovisi_Altemps_Inv86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acles_Pio-Clementino_Inv2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84463" y="0"/>
            <a:ext cx="3775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cules_Musei_Capitolini_MC12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es_Logios_Altemps_Inv86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82875" y="0"/>
            <a:ext cx="3778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es_Ludovisi_Massim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79700" y="0"/>
            <a:ext cx="3783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es_Pio-Clementino_Inv9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0" y="0"/>
            <a:ext cx="3429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es-louvre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287463" y="0"/>
            <a:ext cx="6569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-Hermes_Pio-Clementino_Inv907_n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0" y="0"/>
            <a:ext cx="3429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scription_Column_Marcus_Aureliu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78 Constantin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52638" y="0"/>
            <a:ext cx="5038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unsthistorisches_Museum_Vienna_June_2006_031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89000" y="0"/>
            <a:ext cx="7366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unsthistorisches_Museum_Vienna_June_2006_033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11175" y="0"/>
            <a:ext cx="8121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ocoon_Pio-Clementino_Inv1059-1064-10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09688" y="0"/>
            <a:ext cx="6523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aning_satyr_Glyptothek_Munich_2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932113" y="0"/>
            <a:ext cx="3278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aning_satyr_Glyptothek_Munich_2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90813" y="0"/>
            <a:ext cx="3762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aning_satyr_Musei_Capitolini_MC7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971800" y="0"/>
            <a:ext cx="3200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aning_satyr_Musei_Capitolini_MC739_n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921000" y="0"/>
            <a:ext cx="330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ly_Venus_BM_19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1425" y="0"/>
            <a:ext cx="4119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_Spinari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dovisi_Gaul_Altemps_Inv8608_n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11400" y="0"/>
            <a:ext cx="4519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160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160</vt:i4>
      </vt:variant>
    </vt:vector>
  </HeadingPairs>
  <TitlesOfParts>
    <vt:vector size="16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</cp:revision>
  <dcterms:created xsi:type="dcterms:W3CDTF">2009-08-13T13:40:53Z</dcterms:created>
  <dcterms:modified xsi:type="dcterms:W3CDTF">2009-08-13T13:42:10Z</dcterms:modified>
</cp:coreProperties>
</file>